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Arimo Italics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B0604020202020204" charset="0"/>
      <p:regular r:id="rId24"/>
    </p:embeddedFont>
    <p:embeddedFont>
      <p:font typeface="Lato Bold" panose="020B0604020202020204" charset="0"/>
      <p:regular r:id="rId25"/>
    </p:embeddedFont>
    <p:embeddedFont>
      <p:font typeface="Lato Italics" panose="020B0604020202020204" charset="0"/>
      <p:regular r:id="rId26"/>
    </p:embeddedFont>
    <p:embeddedFont>
      <p:font typeface="Oswa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-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52964" y="-250433"/>
            <a:ext cx="5507101" cy="10777614"/>
          </a:xfrm>
          <a:prstGeom prst="rect">
            <a:avLst/>
          </a:prstGeom>
          <a:solidFill>
            <a:srgbClr val="C29A74">
              <a:alpha val="49803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41787"/>
          <a:stretch>
            <a:fillRect/>
          </a:stretch>
        </p:blipFill>
        <p:spPr>
          <a:xfrm>
            <a:off x="304801" y="1119393"/>
            <a:ext cx="7755322" cy="80482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983123" y="3660334"/>
            <a:ext cx="10165783" cy="2966332"/>
            <a:chOff x="0" y="0"/>
            <a:chExt cx="13554377" cy="3955109"/>
          </a:xfrm>
        </p:grpSpPr>
        <p:sp>
          <p:nvSpPr>
            <p:cNvPr id="5" name="AutoShape 5"/>
            <p:cNvSpPr/>
            <p:nvPr/>
          </p:nvSpPr>
          <p:spPr>
            <a:xfrm>
              <a:off x="0" y="2743357"/>
              <a:ext cx="13554377" cy="1211752"/>
            </a:xfrm>
            <a:prstGeom prst="rect">
              <a:avLst/>
            </a:prstGeom>
            <a:solidFill>
              <a:srgbClr val="C29A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1034902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spc="300">
                  <a:solidFill>
                    <a:srgbClr val="C29A74"/>
                  </a:solidFill>
                  <a:latin typeface="Oswald"/>
                </a:rPr>
                <a:t>LA TERMINAL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73783" y="2975853"/>
              <a:ext cx="8626332" cy="651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112">
                  <a:solidFill>
                    <a:srgbClr val="FBFDF4"/>
                  </a:solidFill>
                  <a:latin typeface="Lato Italics"/>
                </a:rPr>
                <a:t>Introducción a la Informática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9A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21305" y="-321367"/>
            <a:ext cx="9137995" cy="9541637"/>
          </a:xfrm>
          <a:prstGeom prst="rect">
            <a:avLst/>
          </a:prstGeom>
          <a:solidFill>
            <a:srgbClr val="FBFDF4"/>
          </a:solidFill>
        </p:spPr>
      </p:sp>
      <p:sp>
        <p:nvSpPr>
          <p:cNvPr id="3" name="AutoShape 3"/>
          <p:cNvSpPr/>
          <p:nvPr/>
        </p:nvSpPr>
        <p:spPr>
          <a:xfrm>
            <a:off x="-463229" y="-188262"/>
            <a:ext cx="3965907" cy="10720569"/>
          </a:xfrm>
          <a:prstGeom prst="rect">
            <a:avLst/>
          </a:prstGeom>
          <a:solidFill>
            <a:srgbClr val="C29A74"/>
          </a:solidFill>
        </p:spPr>
      </p:sp>
      <p:sp>
        <p:nvSpPr>
          <p:cNvPr id="4" name="TextBox 4"/>
          <p:cNvSpPr txBox="1"/>
          <p:nvPr/>
        </p:nvSpPr>
        <p:spPr>
          <a:xfrm>
            <a:off x="-97824" y="3600848"/>
            <a:ext cx="821912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280">
                <a:solidFill>
                  <a:srgbClr val="FBFDF4"/>
                </a:solidFill>
                <a:latin typeface="Oswald"/>
              </a:rPr>
              <a:t>¿QUÉ ES UN COMANDO?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846947" y="2458844"/>
            <a:ext cx="7686711" cy="9831720"/>
            <a:chOff x="0" y="-171451"/>
            <a:chExt cx="10248948" cy="1310896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71451"/>
              <a:ext cx="10248948" cy="6407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4352" lvl="1" indent="-267176">
                <a:lnSpc>
                  <a:spcPts val="4776"/>
                </a:lnSpc>
                <a:buFont typeface="Arial"/>
                <a:buChar char="•"/>
              </a:pPr>
              <a:r>
                <a:rPr lang="en-US" sz="2500" spc="24" dirty="0">
                  <a:solidFill>
                    <a:srgbClr val="C29A74"/>
                  </a:solidFill>
                  <a:latin typeface="Lato"/>
                </a:rPr>
                <a:t>Son </a:t>
              </a:r>
              <a:r>
                <a:rPr lang="en-US" sz="2500" spc="24" dirty="0" err="1">
                  <a:solidFill>
                    <a:srgbClr val="C29A74"/>
                  </a:solidFill>
                  <a:latin typeface="Lato"/>
                </a:rPr>
                <a:t>ordenes</a:t>
              </a:r>
              <a:r>
                <a:rPr lang="en-US" sz="2500" spc="24" dirty="0">
                  <a:solidFill>
                    <a:srgbClr val="C29A74"/>
                  </a:solidFill>
                  <a:latin typeface="Lato"/>
                </a:rPr>
                <a:t> para ser </a:t>
              </a:r>
              <a:r>
                <a:rPr lang="en-US" sz="2500" spc="24" dirty="0" err="1">
                  <a:solidFill>
                    <a:srgbClr val="C29A74"/>
                  </a:solidFill>
                  <a:latin typeface="Lato"/>
                </a:rPr>
                <a:t>interpretadas</a:t>
              </a:r>
              <a:r>
                <a:rPr lang="en-US" sz="2500" spc="24" dirty="0">
                  <a:solidFill>
                    <a:srgbClr val="C29A74"/>
                  </a:solidFill>
                  <a:latin typeface="Lato"/>
                </a:rPr>
                <a:t> y </a:t>
              </a:r>
              <a:r>
                <a:rPr lang="en-US" sz="2500" spc="24" dirty="0" err="1">
                  <a:solidFill>
                    <a:srgbClr val="C29A74"/>
                  </a:solidFill>
                  <a:latin typeface="Lato"/>
                </a:rPr>
                <a:t>ejecutadas</a:t>
              </a:r>
              <a:r>
                <a:rPr lang="en-US" sz="2500" spc="24" dirty="0">
                  <a:solidFill>
                    <a:srgbClr val="C29A74"/>
                  </a:solidFill>
                  <a:latin typeface="Lato"/>
                </a:rPr>
                <a:t> por un </a:t>
              </a:r>
              <a:r>
                <a:rPr lang="en-US" sz="2500" spc="24" dirty="0" err="1">
                  <a:solidFill>
                    <a:srgbClr val="C29A74"/>
                  </a:solidFill>
                  <a:latin typeface="Lato"/>
                </a:rPr>
                <a:t>sistema</a:t>
              </a:r>
              <a:r>
                <a:rPr lang="en-US" sz="2500" spc="24" dirty="0">
                  <a:solidFill>
                    <a:srgbClr val="C29A74"/>
                  </a:solidFill>
                  <a:latin typeface="Lato"/>
                </a:rPr>
                <a:t> </a:t>
              </a:r>
              <a:r>
                <a:rPr lang="en-US" sz="2500" spc="24" dirty="0" err="1">
                  <a:solidFill>
                    <a:srgbClr val="C29A74"/>
                  </a:solidFill>
                  <a:latin typeface="Lato"/>
                </a:rPr>
                <a:t>operativo</a:t>
              </a:r>
              <a:r>
                <a:rPr lang="en-US" sz="2500" spc="24" dirty="0">
                  <a:solidFill>
                    <a:srgbClr val="C29A74"/>
                  </a:solidFill>
                  <a:latin typeface="Lato"/>
                </a:rPr>
                <a:t>.</a:t>
              </a:r>
            </a:p>
            <a:p>
              <a:pPr marL="534352" lvl="1" indent="-267176">
                <a:lnSpc>
                  <a:spcPts val="4776"/>
                </a:lnSpc>
                <a:buFont typeface="Arial"/>
                <a:buChar char="•"/>
              </a:pP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Estos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comandos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los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podemos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ejecutar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en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la terminal para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enviarle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las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instrucciones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.</a:t>
              </a:r>
            </a:p>
            <a:p>
              <a:pPr marL="534352" lvl="1" indent="-267176">
                <a:lnSpc>
                  <a:spcPts val="4776"/>
                </a:lnSpc>
                <a:buFont typeface="Arial"/>
                <a:buChar char="•"/>
              </a:pP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Todo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comando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tiene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su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propia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sintaxis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para que la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computadora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pueda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entender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y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ejecutar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lo que el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usuario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especifica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. </a:t>
              </a:r>
            </a:p>
            <a:p>
              <a:pPr>
                <a:lnSpc>
                  <a:spcPts val="4776"/>
                </a:lnSpc>
              </a:pPr>
              <a:endParaRPr lang="en-US" sz="1200" spc="12" dirty="0">
                <a:solidFill>
                  <a:srgbClr val="C29A74"/>
                </a:solidFill>
                <a:latin typeface="Arimo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64739"/>
              <a:ext cx="10248948" cy="572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9A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2443463" y="268099"/>
            <a:ext cx="4403253" cy="9750802"/>
          </a:xfrm>
          <a:prstGeom prst="rect">
            <a:avLst/>
          </a:prstGeom>
          <a:solidFill>
            <a:srgbClr val="FBFDF4"/>
          </a:solidFill>
        </p:spPr>
      </p:sp>
      <p:sp>
        <p:nvSpPr>
          <p:cNvPr id="3" name="TextBox 3"/>
          <p:cNvSpPr txBox="1"/>
          <p:nvPr/>
        </p:nvSpPr>
        <p:spPr>
          <a:xfrm>
            <a:off x="1206876" y="3727162"/>
            <a:ext cx="7059212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280">
                <a:solidFill>
                  <a:srgbClr val="C29A74"/>
                </a:solidFill>
                <a:latin typeface="Oswald"/>
              </a:rPr>
              <a:t>¿DÓNDE ESCRIBIMOS EL COMANDO?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09250" y="2065972"/>
            <a:ext cx="6850050" cy="605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5370"/>
              </a:lnSpc>
              <a:buFont typeface="Arial"/>
              <a:buChar char="•"/>
            </a:pP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Desde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la terminal.</a:t>
            </a:r>
          </a:p>
          <a:p>
            <a:pPr marL="647700" lvl="1" indent="-323850">
              <a:lnSpc>
                <a:spcPts val="5370"/>
              </a:lnSpc>
              <a:buFont typeface="Arial"/>
              <a:buChar char="•"/>
            </a:pPr>
            <a:r>
              <a:rPr lang="en-US" sz="2500" spc="12" dirty="0">
                <a:solidFill>
                  <a:srgbClr val="FBFDF4"/>
                </a:solidFill>
                <a:latin typeface="Arimo"/>
              </a:rPr>
              <a:t>Hay que </a:t>
            </a:r>
            <a:r>
              <a:rPr lang="en-US" sz="2500" spc="12" dirty="0" err="1">
                <a:solidFill>
                  <a:srgbClr val="FBFDF4"/>
                </a:solidFill>
                <a:latin typeface="Arimo"/>
              </a:rPr>
              <a:t>abrirla</a:t>
            </a:r>
            <a:r>
              <a:rPr lang="en-US" sz="2500" spc="12" dirty="0">
                <a:solidFill>
                  <a:srgbClr val="FBFDF4"/>
                </a:solidFill>
                <a:latin typeface="Arimo"/>
              </a:rPr>
              <a:t> </a:t>
            </a:r>
            <a:r>
              <a:rPr lang="en-US" sz="2500" spc="12" dirty="0" err="1">
                <a:solidFill>
                  <a:srgbClr val="FBFDF4"/>
                </a:solidFill>
                <a:latin typeface="Arimo"/>
              </a:rPr>
              <a:t>dependiendo</a:t>
            </a:r>
            <a:r>
              <a:rPr lang="en-US" sz="2500" spc="12" dirty="0">
                <a:solidFill>
                  <a:srgbClr val="FBFDF4"/>
                </a:solidFill>
                <a:latin typeface="Arimo"/>
              </a:rPr>
              <a:t> del </a:t>
            </a:r>
            <a:r>
              <a:rPr lang="en-US" sz="2500" spc="12" dirty="0" err="1">
                <a:solidFill>
                  <a:srgbClr val="FBFDF4"/>
                </a:solidFill>
                <a:latin typeface="Arimo"/>
              </a:rPr>
              <a:t>sistema</a:t>
            </a:r>
            <a:r>
              <a:rPr lang="en-US" sz="2500" spc="12" dirty="0">
                <a:solidFill>
                  <a:srgbClr val="FBFDF4"/>
                </a:solidFill>
                <a:latin typeface="Arimo"/>
              </a:rPr>
              <a:t> </a:t>
            </a:r>
            <a:r>
              <a:rPr lang="en-US" sz="2500" spc="12" dirty="0" err="1">
                <a:solidFill>
                  <a:srgbClr val="FBFDF4"/>
                </a:solidFill>
                <a:latin typeface="Arimo"/>
              </a:rPr>
              <a:t>operativo</a:t>
            </a:r>
            <a:r>
              <a:rPr lang="en-US" sz="2500" spc="12" dirty="0">
                <a:solidFill>
                  <a:srgbClr val="FBFDF4"/>
                </a:solidFill>
                <a:latin typeface="Arimo"/>
              </a:rPr>
              <a:t> que </a:t>
            </a:r>
            <a:r>
              <a:rPr lang="en-US" sz="2500" spc="12" dirty="0" err="1">
                <a:solidFill>
                  <a:srgbClr val="FBFDF4"/>
                </a:solidFill>
                <a:latin typeface="Arimo"/>
              </a:rPr>
              <a:t>tengamos</a:t>
            </a:r>
            <a:r>
              <a:rPr lang="en-US" sz="2500" spc="12" dirty="0">
                <a:solidFill>
                  <a:srgbClr val="FBFDF4"/>
                </a:solidFill>
                <a:latin typeface="Arimo"/>
              </a:rPr>
              <a:t>.</a:t>
            </a:r>
          </a:p>
          <a:p>
            <a:pPr marL="647700" lvl="1" indent="-323850">
              <a:lnSpc>
                <a:spcPts val="5370"/>
              </a:lnSpc>
              <a:buFont typeface="Arial"/>
              <a:buChar char="•"/>
            </a:pPr>
            <a:r>
              <a:rPr lang="en-US" sz="2500" spc="30" dirty="0">
                <a:solidFill>
                  <a:srgbClr val="FBFDF4"/>
                </a:solidFill>
                <a:latin typeface="Lato"/>
              </a:rPr>
              <a:t>La terminal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nos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posiciona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en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una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ruta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por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defecto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.</a:t>
            </a:r>
          </a:p>
          <a:p>
            <a:pPr marL="647700" lvl="1" indent="-323850">
              <a:lnSpc>
                <a:spcPts val="5370"/>
              </a:lnSpc>
              <a:buFont typeface="Arial"/>
              <a:buChar char="•"/>
            </a:pP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Debemos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saber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donde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estamos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posicionados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para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movernos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entre los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directorios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 y los </a:t>
            </a:r>
            <a:r>
              <a:rPr lang="en-US" sz="2500" spc="30" dirty="0" err="1">
                <a:solidFill>
                  <a:srgbClr val="FBFDF4"/>
                </a:solidFill>
                <a:latin typeface="Lato"/>
              </a:rPr>
              <a:t>archivos</a:t>
            </a:r>
            <a:r>
              <a:rPr lang="en-US" sz="2500" spc="30" dirty="0">
                <a:solidFill>
                  <a:srgbClr val="FBFDF4"/>
                </a:solidFill>
                <a:latin typeface="Lato"/>
              </a:rPr>
              <a:t>.</a:t>
            </a:r>
          </a:p>
          <a:p>
            <a:pPr>
              <a:lnSpc>
                <a:spcPts val="4500"/>
              </a:lnSpc>
            </a:pPr>
            <a:endParaRPr lang="en-US" sz="3000" spc="30" dirty="0">
              <a:solidFill>
                <a:srgbClr val="FBFDF4"/>
              </a:solidFill>
              <a:latin typeface="Lato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6398" y="6601491"/>
            <a:ext cx="3459920" cy="33058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52012" y="1043442"/>
            <a:ext cx="16667946" cy="8229600"/>
          </a:xfrm>
          <a:prstGeom prst="rect">
            <a:avLst/>
          </a:prstGeom>
          <a:solidFill>
            <a:srgbClr val="C29A74">
              <a:alpha val="6666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11990589" y="4004552"/>
            <a:ext cx="10811317" cy="2277896"/>
          </a:xfrm>
          <a:prstGeom prst="rect">
            <a:avLst/>
          </a:prstGeom>
          <a:solidFill>
            <a:srgbClr val="C29A74">
              <a:alpha val="49803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487335" y="1626899"/>
            <a:ext cx="7762771" cy="7062686"/>
            <a:chOff x="0" y="0"/>
            <a:chExt cx="10350361" cy="9416915"/>
          </a:xfrm>
        </p:grpSpPr>
        <p:sp>
          <p:nvSpPr>
            <p:cNvPr id="5" name="TextBox 5"/>
            <p:cNvSpPr txBox="1"/>
            <p:nvPr/>
          </p:nvSpPr>
          <p:spPr>
            <a:xfrm>
              <a:off x="0" y="-6350"/>
              <a:ext cx="10350358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240">
                  <a:solidFill>
                    <a:srgbClr val="C29A74"/>
                  </a:solidFill>
                  <a:latin typeface="Oswald"/>
                </a:rPr>
                <a:t>EJEMPLOS DE COMANDOS DESDE WINDOWS POWERSHELL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98485"/>
              <a:ext cx="10350361" cy="5218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5340"/>
                </a:lnSpc>
                <a:buFont typeface="Arial"/>
                <a:buChar char="•"/>
              </a:pPr>
              <a:r>
                <a:rPr lang="en-US" sz="2500" spc="30" dirty="0">
                  <a:solidFill>
                    <a:srgbClr val="C29A74"/>
                  </a:solidFill>
                  <a:latin typeface="Lato"/>
                </a:rPr>
                <a:t>Cd: accede a la </a:t>
              </a:r>
              <a:r>
                <a:rPr lang="en-US" sz="2500" spc="30" dirty="0" err="1">
                  <a:solidFill>
                    <a:srgbClr val="C29A74"/>
                  </a:solidFill>
                  <a:latin typeface="Lato"/>
                </a:rPr>
                <a:t>carpeta</a:t>
              </a:r>
              <a:r>
                <a:rPr lang="en-US" sz="2500" spc="30" dirty="0">
                  <a:solidFill>
                    <a:srgbClr val="C29A74"/>
                  </a:solidFill>
                  <a:latin typeface="Lato"/>
                </a:rPr>
                <a:t> que le </a:t>
              </a:r>
              <a:r>
                <a:rPr lang="en-US" sz="2500" spc="30" dirty="0" err="1">
                  <a:solidFill>
                    <a:srgbClr val="C29A74"/>
                  </a:solidFill>
                  <a:latin typeface="Lato"/>
                </a:rPr>
                <a:t>indiquemos</a:t>
              </a:r>
              <a:r>
                <a:rPr lang="en-US" sz="2500" spc="30" dirty="0">
                  <a:solidFill>
                    <a:srgbClr val="C29A74"/>
                  </a:solidFill>
                  <a:latin typeface="Lato"/>
                </a:rPr>
                <a:t>.</a:t>
              </a:r>
            </a:p>
            <a:p>
              <a:pPr marL="647700" lvl="1" indent="-323850">
                <a:lnSpc>
                  <a:spcPts val="5340"/>
                </a:lnSpc>
                <a:buFont typeface="Arial"/>
                <a:buChar char="•"/>
              </a:pPr>
              <a:r>
                <a:rPr lang="en-US" sz="2500" spc="30" dirty="0" err="1">
                  <a:solidFill>
                    <a:srgbClr val="C29A74"/>
                  </a:solidFill>
                  <a:latin typeface="Lato"/>
                </a:rPr>
                <a:t>M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kdir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: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Crea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una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carpeta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con el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nombre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que le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indiquemos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.</a:t>
              </a:r>
            </a:p>
            <a:p>
              <a:pPr marL="647700" lvl="1" indent="-323850">
                <a:lnSpc>
                  <a:spcPts val="5340"/>
                </a:lnSpc>
                <a:buFont typeface="Arial"/>
                <a:buChar char="•"/>
              </a:pP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Argumentos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: es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información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adicional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,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en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el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ejemplo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es “carpeta001”</a:t>
              </a:r>
            </a:p>
            <a:p>
              <a:pPr>
                <a:lnSpc>
                  <a:spcPts val="4500"/>
                </a:lnSpc>
              </a:pPr>
              <a:endParaRPr lang="en-US" sz="1200" spc="12" dirty="0">
                <a:solidFill>
                  <a:srgbClr val="C29A74"/>
                </a:solidFill>
                <a:latin typeface="Arimo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19729" y="2439105"/>
            <a:ext cx="9128922" cy="68191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29396" y="1181100"/>
            <a:ext cx="16667946" cy="8229600"/>
          </a:xfrm>
          <a:prstGeom prst="rect">
            <a:avLst/>
          </a:prstGeom>
          <a:solidFill>
            <a:srgbClr val="C29A74">
              <a:alpha val="6666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11990589" y="4004552"/>
            <a:ext cx="10811317" cy="2277896"/>
          </a:xfrm>
          <a:prstGeom prst="rect">
            <a:avLst/>
          </a:prstGeom>
          <a:solidFill>
            <a:srgbClr val="C29A74">
              <a:alpha val="49803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487335" y="1622137"/>
            <a:ext cx="7762771" cy="6340204"/>
            <a:chOff x="0" y="-6350"/>
            <a:chExt cx="10350361" cy="8453606"/>
          </a:xfrm>
        </p:grpSpPr>
        <p:sp>
          <p:nvSpPr>
            <p:cNvPr id="5" name="TextBox 5"/>
            <p:cNvSpPr txBox="1"/>
            <p:nvPr/>
          </p:nvSpPr>
          <p:spPr>
            <a:xfrm>
              <a:off x="0" y="-6350"/>
              <a:ext cx="10350358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240">
                  <a:solidFill>
                    <a:srgbClr val="C29A74"/>
                  </a:solidFill>
                  <a:latin typeface="Oswald"/>
                </a:rPr>
                <a:t>EJEMPLOS DE COMANDOS DESDE WINDOWS POWERSHELL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98485"/>
              <a:ext cx="10350361" cy="4248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5340"/>
                </a:lnSpc>
                <a:buFont typeface="Arial"/>
                <a:buChar char="•"/>
              </a:pPr>
              <a:r>
                <a:rPr lang="en-US" sz="2500" spc="30" dirty="0">
                  <a:solidFill>
                    <a:srgbClr val="C29A74"/>
                  </a:solidFill>
                  <a:latin typeface="Lato"/>
                </a:rPr>
                <a:t>Cd: acceder a la </a:t>
              </a:r>
              <a:r>
                <a:rPr lang="en-US" sz="2500" spc="30" dirty="0" err="1">
                  <a:solidFill>
                    <a:srgbClr val="C29A74"/>
                  </a:solidFill>
                  <a:latin typeface="Lato"/>
                </a:rPr>
                <a:t>carpeta</a:t>
              </a:r>
              <a:r>
                <a:rPr lang="en-US" sz="2500" spc="30" dirty="0">
                  <a:solidFill>
                    <a:srgbClr val="C29A74"/>
                  </a:solidFill>
                  <a:latin typeface="Lato"/>
                </a:rPr>
                <a:t>.</a:t>
              </a:r>
            </a:p>
            <a:p>
              <a:pPr marL="647700" lvl="1" indent="-323850">
                <a:lnSpc>
                  <a:spcPts val="5340"/>
                </a:lnSpc>
                <a:buFont typeface="Arial"/>
                <a:buChar char="•"/>
              </a:pP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Ni: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crear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un nuevo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archivo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(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aclarar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la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extensión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).</a:t>
              </a:r>
            </a:p>
            <a:p>
              <a:pPr marL="647700" lvl="1" indent="-323850">
                <a:lnSpc>
                  <a:spcPts val="5340"/>
                </a:lnSpc>
                <a:buFont typeface="Arial"/>
                <a:buChar char="•"/>
              </a:pP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Ls: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Muestra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los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archivosen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la que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estamos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 </a:t>
              </a:r>
              <a:r>
                <a:rPr lang="en-US" sz="2500" spc="12" dirty="0" err="1">
                  <a:solidFill>
                    <a:srgbClr val="C29A74"/>
                  </a:solidFill>
                  <a:latin typeface="Arimo"/>
                </a:rPr>
                <a:t>ubicados</a:t>
              </a:r>
              <a:r>
                <a:rPr lang="en-US" sz="2500" spc="12" dirty="0">
                  <a:solidFill>
                    <a:srgbClr val="C29A74"/>
                  </a:solidFill>
                  <a:latin typeface="Arimo"/>
                </a:rPr>
                <a:t>.</a:t>
              </a:r>
            </a:p>
            <a:p>
              <a:pPr>
                <a:lnSpc>
                  <a:spcPts val="4500"/>
                </a:lnSpc>
              </a:pPr>
              <a:endParaRPr lang="en-US" sz="1200" spc="12" dirty="0">
                <a:solidFill>
                  <a:srgbClr val="C29A74"/>
                </a:solidFill>
                <a:latin typeface="Arimo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733903"/>
            <a:ext cx="8872447" cy="68191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2558" y="-397427"/>
            <a:ext cx="7806943" cy="10910719"/>
          </a:xfrm>
          <a:prstGeom prst="rect">
            <a:avLst/>
          </a:prstGeom>
          <a:solidFill>
            <a:srgbClr val="C29A7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739182"/>
            <a:ext cx="18288000" cy="79546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04903" y="623603"/>
            <a:ext cx="5842253" cy="215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spc="264" dirty="0">
                <a:solidFill>
                  <a:srgbClr val="FBFDF4"/>
                </a:solidFill>
                <a:latin typeface="Lato Italics"/>
              </a:rPr>
              <a:t>Cd.. : </a:t>
            </a:r>
            <a:r>
              <a:rPr lang="en-US" sz="3000" spc="264" dirty="0" err="1">
                <a:solidFill>
                  <a:srgbClr val="FBFDF4"/>
                </a:solidFill>
                <a:latin typeface="Lato Italics"/>
              </a:rPr>
              <a:t>retroceder</a:t>
            </a:r>
            <a:r>
              <a:rPr lang="en-US" sz="3000" spc="264" dirty="0">
                <a:solidFill>
                  <a:srgbClr val="FBFDF4"/>
                </a:solidFill>
                <a:latin typeface="Lato Italics"/>
              </a:rPr>
              <a:t> de la </a:t>
            </a:r>
            <a:r>
              <a:rPr lang="en-US" sz="3000" spc="264" dirty="0" err="1">
                <a:solidFill>
                  <a:srgbClr val="FBFDF4"/>
                </a:solidFill>
                <a:latin typeface="Lato Italics"/>
              </a:rPr>
              <a:t>carpeta</a:t>
            </a:r>
            <a:r>
              <a:rPr lang="en-US" sz="3000" spc="264" dirty="0">
                <a:solidFill>
                  <a:srgbClr val="FBFDF4"/>
                </a:solidFill>
                <a:latin typeface="Lato Italics"/>
              </a:rPr>
              <a:t> de </a:t>
            </a:r>
            <a:r>
              <a:rPr lang="en-US" sz="3000" spc="264" dirty="0" err="1">
                <a:solidFill>
                  <a:srgbClr val="FBFDF4"/>
                </a:solidFill>
                <a:latin typeface="Lato Italics"/>
              </a:rPr>
              <a:t>trabajo</a:t>
            </a:r>
            <a:r>
              <a:rPr lang="en-US" sz="3000" spc="264" dirty="0">
                <a:solidFill>
                  <a:srgbClr val="FBFDF4"/>
                </a:solidFill>
                <a:latin typeface="Lato Italics"/>
              </a:rPr>
              <a:t>.</a:t>
            </a:r>
          </a:p>
          <a:p>
            <a:pPr algn="ctr">
              <a:lnSpc>
                <a:spcPts val="4290"/>
              </a:lnSpc>
            </a:pPr>
            <a:endParaRPr lang="en-US" sz="3000" spc="264" dirty="0">
              <a:solidFill>
                <a:srgbClr val="FBFDF4"/>
              </a:solidFill>
              <a:latin typeface="Lato Italics"/>
            </a:endParaRPr>
          </a:p>
          <a:p>
            <a:pPr algn="ctr">
              <a:lnSpc>
                <a:spcPts val="4290"/>
              </a:lnSpc>
            </a:pPr>
            <a:r>
              <a:rPr lang="en-US" sz="3000" spc="96" dirty="0">
                <a:solidFill>
                  <a:srgbClr val="FBFDF4"/>
                </a:solidFill>
                <a:latin typeface="Arimo Italics"/>
              </a:rPr>
              <a:t>Move-item: mover </a:t>
            </a:r>
            <a:r>
              <a:rPr lang="en-US" sz="3000" spc="96" dirty="0" err="1">
                <a:solidFill>
                  <a:srgbClr val="FBFDF4"/>
                </a:solidFill>
                <a:latin typeface="Arimo Italics"/>
              </a:rPr>
              <a:t>carpeta</a:t>
            </a:r>
            <a:r>
              <a:rPr lang="en-US" sz="3000" spc="96" dirty="0">
                <a:solidFill>
                  <a:srgbClr val="FBFDF4"/>
                </a:solidFill>
                <a:latin typeface="Arimo Italics"/>
              </a:rPr>
              <a:t>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2558" y="-397427"/>
            <a:ext cx="7806943" cy="10910719"/>
          </a:xfrm>
          <a:prstGeom prst="rect">
            <a:avLst/>
          </a:prstGeom>
          <a:solidFill>
            <a:srgbClr val="C29A7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163981"/>
            <a:ext cx="18288000" cy="79216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04903" y="1437991"/>
            <a:ext cx="5842253" cy="50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 spc="264" dirty="0">
                <a:solidFill>
                  <a:srgbClr val="FBFDF4"/>
                </a:solidFill>
                <a:latin typeface="Lato Italics"/>
              </a:rPr>
              <a:t>Cp : </a:t>
            </a:r>
            <a:r>
              <a:rPr lang="en-US" sz="3300" spc="264" dirty="0" err="1">
                <a:solidFill>
                  <a:srgbClr val="FBFDF4"/>
                </a:solidFill>
                <a:latin typeface="Lato Italics"/>
              </a:rPr>
              <a:t>Copiar</a:t>
            </a:r>
            <a:r>
              <a:rPr lang="en-US" sz="3300" spc="264" dirty="0">
                <a:solidFill>
                  <a:srgbClr val="FBFDF4"/>
                </a:solidFill>
                <a:latin typeface="Lato Italics"/>
              </a:rPr>
              <a:t> </a:t>
            </a:r>
            <a:r>
              <a:rPr lang="en-US" sz="3000" spc="264" dirty="0" err="1">
                <a:solidFill>
                  <a:srgbClr val="FBFDF4"/>
                </a:solidFill>
                <a:latin typeface="Lato Italics"/>
              </a:rPr>
              <a:t>carpeta</a:t>
            </a:r>
            <a:endParaRPr lang="en-US" sz="3000" spc="264" dirty="0">
              <a:solidFill>
                <a:srgbClr val="FBFDF4"/>
              </a:solidFill>
              <a:latin typeface="Lato Itali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9A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0241" y="-189979"/>
            <a:ext cx="4041967" cy="10663524"/>
          </a:xfrm>
          <a:prstGeom prst="rect">
            <a:avLst/>
          </a:prstGeom>
          <a:solidFill>
            <a:srgbClr val="FBFDF4"/>
          </a:solidFill>
        </p:spPr>
      </p:sp>
      <p:sp>
        <p:nvSpPr>
          <p:cNvPr id="3" name="AutoShape 3"/>
          <p:cNvSpPr/>
          <p:nvPr/>
        </p:nvSpPr>
        <p:spPr>
          <a:xfrm>
            <a:off x="4771438" y="6592762"/>
            <a:ext cx="4041967" cy="1365175"/>
          </a:xfrm>
          <a:prstGeom prst="rect">
            <a:avLst/>
          </a:prstGeom>
          <a:solidFill>
            <a:srgbClr val="FBFDF4"/>
          </a:solidFill>
        </p:spPr>
      </p:sp>
      <p:sp>
        <p:nvSpPr>
          <p:cNvPr id="4" name="AutoShape 4"/>
          <p:cNvSpPr/>
          <p:nvPr/>
        </p:nvSpPr>
        <p:spPr>
          <a:xfrm>
            <a:off x="13217333" y="6592762"/>
            <a:ext cx="4041967" cy="1365175"/>
          </a:xfrm>
          <a:prstGeom prst="rect">
            <a:avLst/>
          </a:prstGeom>
          <a:solidFill>
            <a:srgbClr val="FBFDF4"/>
          </a:solidFill>
        </p:spPr>
      </p:sp>
      <p:sp>
        <p:nvSpPr>
          <p:cNvPr id="5" name="AutoShape 5"/>
          <p:cNvSpPr/>
          <p:nvPr/>
        </p:nvSpPr>
        <p:spPr>
          <a:xfrm>
            <a:off x="8991882" y="6592762"/>
            <a:ext cx="4041967" cy="1365175"/>
          </a:xfrm>
          <a:prstGeom prst="rect">
            <a:avLst/>
          </a:prstGeom>
          <a:solidFill>
            <a:srgbClr val="FBFDF4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63890" y="1162159"/>
            <a:ext cx="4041967" cy="53892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64600" y="1194716"/>
            <a:ext cx="4069249" cy="542566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4908" b="4908"/>
          <a:stretch>
            <a:fillRect/>
          </a:stretch>
        </p:blipFill>
        <p:spPr>
          <a:xfrm>
            <a:off x="13236133" y="1194716"/>
            <a:ext cx="4023167" cy="545086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-2290610" y="4619134"/>
            <a:ext cx="823814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280">
                <a:solidFill>
                  <a:srgbClr val="C29A74"/>
                </a:solidFill>
                <a:latin typeface="Oswald"/>
              </a:rPr>
              <a:t>GRUPO 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71201" y="6996267"/>
            <a:ext cx="3427345" cy="52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 spc="264">
                <a:solidFill>
                  <a:srgbClr val="C29A74"/>
                </a:solidFill>
                <a:latin typeface="Lato Italics"/>
              </a:rPr>
              <a:t>Romina Colombo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81613" y="6715612"/>
            <a:ext cx="3427345" cy="951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240" dirty="0">
                <a:solidFill>
                  <a:srgbClr val="C29A74"/>
                </a:solidFill>
                <a:latin typeface="Lato Italics"/>
              </a:rPr>
              <a:t> </a:t>
            </a:r>
            <a:r>
              <a:rPr lang="en-US" sz="2800" spc="240" dirty="0">
                <a:solidFill>
                  <a:srgbClr val="C29A74"/>
                </a:solidFill>
                <a:latin typeface="Lato Italics"/>
              </a:rPr>
              <a:t>Ana Ximena Salamanca Sanchez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1645" y="6997219"/>
            <a:ext cx="3427345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 spc="264">
                <a:solidFill>
                  <a:srgbClr val="C29A74"/>
                </a:solidFill>
                <a:latin typeface="Lato Italics"/>
              </a:rPr>
              <a:t>Eliana Jost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71560" y="1028700"/>
            <a:ext cx="1476029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280">
                <a:solidFill>
                  <a:srgbClr val="C29A74"/>
                </a:solidFill>
                <a:latin typeface="Oswald"/>
              </a:rPr>
              <a:t>LA TERMINAL</a:t>
            </a:r>
          </a:p>
        </p:txBody>
      </p:sp>
      <p:sp>
        <p:nvSpPr>
          <p:cNvPr id="3" name="AutoShape 3"/>
          <p:cNvSpPr/>
          <p:nvPr/>
        </p:nvSpPr>
        <p:spPr>
          <a:xfrm>
            <a:off x="2171560" y="877827"/>
            <a:ext cx="16363705" cy="1359022"/>
          </a:xfrm>
          <a:prstGeom prst="rect">
            <a:avLst/>
          </a:prstGeom>
          <a:solidFill>
            <a:srgbClr val="C29A74">
              <a:alpha val="6666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2340737" y="6818729"/>
            <a:ext cx="14513106" cy="204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Programa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presente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en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todos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los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sistemas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operativos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que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permite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darle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instrucciones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a la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computadora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a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través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de la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ejecución</a:t>
            </a:r>
            <a:r>
              <a:rPr lang="en-US" sz="2700" spc="27" dirty="0">
                <a:solidFill>
                  <a:srgbClr val="C29A74"/>
                </a:solidFill>
                <a:latin typeface="Lato"/>
              </a:rPr>
              <a:t> de </a:t>
            </a:r>
            <a:r>
              <a:rPr lang="en-US" sz="2700" spc="27" dirty="0" err="1">
                <a:solidFill>
                  <a:srgbClr val="C29A74"/>
                </a:solidFill>
                <a:latin typeface="Lato"/>
              </a:rPr>
              <a:t>comandos</a:t>
            </a:r>
            <a:endParaRPr lang="en-US" sz="2700" spc="27" dirty="0">
              <a:solidFill>
                <a:srgbClr val="C29A74"/>
              </a:solidFill>
              <a:latin typeface="Lato"/>
            </a:endParaRPr>
          </a:p>
          <a:p>
            <a:pPr marL="582930" lvl="1" indent="-291465">
              <a:lnSpc>
                <a:spcPts val="4050"/>
              </a:lnSpc>
              <a:buFont typeface="Arial"/>
              <a:buChar char="•"/>
            </a:pPr>
            <a:r>
              <a:rPr lang="en-US" sz="2700" spc="12" dirty="0">
                <a:solidFill>
                  <a:srgbClr val="C29A74"/>
                </a:solidFill>
                <a:latin typeface="Arimo"/>
              </a:rPr>
              <a:t>Se </a:t>
            </a:r>
            <a:r>
              <a:rPr lang="en-US" sz="2700" spc="12" dirty="0" err="1">
                <a:solidFill>
                  <a:srgbClr val="C29A74"/>
                </a:solidFill>
                <a:latin typeface="Arimo"/>
              </a:rPr>
              <a:t>realizan</a:t>
            </a:r>
            <a:r>
              <a:rPr lang="en-US" sz="2700" spc="12" dirty="0">
                <a:solidFill>
                  <a:srgbClr val="C29A74"/>
                </a:solidFill>
                <a:latin typeface="Arimo"/>
              </a:rPr>
              <a:t> las </a:t>
            </a:r>
            <a:r>
              <a:rPr lang="en-US" sz="2700" spc="12" dirty="0" err="1">
                <a:solidFill>
                  <a:srgbClr val="C29A74"/>
                </a:solidFill>
                <a:latin typeface="Arimo"/>
              </a:rPr>
              <a:t>instrucciones</a:t>
            </a:r>
            <a:r>
              <a:rPr lang="en-US" sz="2700" spc="12" dirty="0">
                <a:solidFill>
                  <a:srgbClr val="C29A74"/>
                </a:solidFill>
                <a:latin typeface="Arimo"/>
              </a:rPr>
              <a:t> por medio de </a:t>
            </a:r>
            <a:r>
              <a:rPr lang="en-US" sz="2700" spc="12" dirty="0" err="1">
                <a:solidFill>
                  <a:srgbClr val="C29A74"/>
                </a:solidFill>
                <a:latin typeface="Arimo"/>
              </a:rPr>
              <a:t>texto</a:t>
            </a:r>
            <a:r>
              <a:rPr lang="en-US" sz="2700" spc="12" dirty="0">
                <a:solidFill>
                  <a:srgbClr val="C29A74"/>
                </a:solidFill>
                <a:latin typeface="Arimo"/>
              </a:rPr>
              <a:t>.</a:t>
            </a:r>
          </a:p>
          <a:p>
            <a:pPr>
              <a:lnSpc>
                <a:spcPts val="4050"/>
              </a:lnSpc>
            </a:pPr>
            <a:endParaRPr lang="en-US" sz="1200" spc="12" dirty="0">
              <a:solidFill>
                <a:srgbClr val="C29A74"/>
              </a:solidFill>
              <a:latin typeface="Arim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-187267" y="-226292"/>
            <a:ext cx="1398878" cy="10701554"/>
          </a:xfrm>
          <a:prstGeom prst="rect">
            <a:avLst/>
          </a:prstGeom>
          <a:solidFill>
            <a:srgbClr val="C29A74"/>
          </a:solidFill>
        </p:spPr>
      </p:sp>
      <p:sp>
        <p:nvSpPr>
          <p:cNvPr id="6" name="AutoShape 6"/>
          <p:cNvSpPr/>
          <p:nvPr/>
        </p:nvSpPr>
        <p:spPr>
          <a:xfrm>
            <a:off x="2359752" y="9205162"/>
            <a:ext cx="14899548" cy="34123"/>
          </a:xfrm>
          <a:prstGeom prst="rect">
            <a:avLst/>
          </a:prstGeom>
          <a:solidFill>
            <a:srgbClr val="C29A74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11770" y="1028700"/>
            <a:ext cx="9518295" cy="8248615"/>
          </a:xfrm>
          <a:prstGeom prst="rect">
            <a:avLst/>
          </a:prstGeom>
          <a:solidFill>
            <a:srgbClr val="C29A74">
              <a:alpha val="6666"/>
            </a:srgbClr>
          </a:solidFill>
        </p:spPr>
      </p:sp>
      <p:sp>
        <p:nvSpPr>
          <p:cNvPr id="3" name="AutoShape 3"/>
          <p:cNvSpPr/>
          <p:nvPr/>
        </p:nvSpPr>
        <p:spPr>
          <a:xfrm rot="-5400000">
            <a:off x="-4542428" y="3826072"/>
            <a:ext cx="11058512" cy="2468047"/>
          </a:xfrm>
          <a:prstGeom prst="rect">
            <a:avLst/>
          </a:prstGeom>
          <a:solidFill>
            <a:srgbClr val="C29A74">
              <a:alpha val="49803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98527" y="3495325"/>
            <a:ext cx="6160773" cy="31295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5400000">
            <a:off x="-2417755" y="4852035"/>
            <a:ext cx="696414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288">
                <a:solidFill>
                  <a:srgbClr val="FBFDF4"/>
                </a:solidFill>
                <a:latin typeface="Oswald"/>
              </a:rPr>
              <a:t>LA TERMINAL EN WINDOWS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03280" y="1900663"/>
            <a:ext cx="7135275" cy="79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C29A74"/>
                </a:solidFill>
                <a:latin typeface="Lato"/>
              </a:rPr>
              <a:t>Existen dos métodos para acceder:</a:t>
            </a: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C29A74"/>
              </a:solidFill>
              <a:latin typeface="Lato"/>
            </a:endParaRP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C29A74"/>
                </a:solidFill>
                <a:latin typeface="Lato"/>
              </a:rPr>
              <a:t>Método 1: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C29A74"/>
                </a:solidFill>
                <a:latin typeface="Lato"/>
              </a:rPr>
              <a:t>Control +R y se escribe CMD y enter</a:t>
            </a: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C29A74"/>
              </a:solidFill>
              <a:latin typeface="Lato"/>
            </a:endParaRP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C29A74"/>
                </a:solidFill>
                <a:latin typeface="Lato"/>
              </a:rPr>
              <a:t>Método 2: 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C29A74"/>
                </a:solidFill>
                <a:latin typeface="Lato"/>
              </a:rPr>
              <a:t>1. Abre el menú Start </a:t>
            </a:r>
            <a:r>
              <a:rPr lang="en-US" sz="3000" spc="30">
                <a:solidFill>
                  <a:srgbClr val="C29A74"/>
                </a:solidFill>
                <a:latin typeface="Lato Bold"/>
              </a:rPr>
              <a:t>(Inicio).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C29A74"/>
                </a:solidFill>
                <a:latin typeface="Lato"/>
              </a:rPr>
              <a:t>2. Haz click en la opción Run </a:t>
            </a:r>
            <a:r>
              <a:rPr lang="en-US" sz="3000" spc="30">
                <a:solidFill>
                  <a:srgbClr val="C29A74"/>
                </a:solidFill>
                <a:latin typeface="Lato Bold"/>
              </a:rPr>
              <a:t>(Ejecutar).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C29A74"/>
                </a:solidFill>
                <a:latin typeface="Lato"/>
              </a:rPr>
              <a:t>3. Escribe en el recuadro </a:t>
            </a:r>
            <a:r>
              <a:rPr lang="en-US" sz="3000" spc="30">
                <a:solidFill>
                  <a:srgbClr val="C29A74"/>
                </a:solidFill>
                <a:latin typeface="Lato Bold"/>
              </a:rPr>
              <a:t>“cmd”</a:t>
            </a:r>
            <a:r>
              <a:rPr lang="en-US" sz="3000" spc="30">
                <a:solidFill>
                  <a:srgbClr val="C29A74"/>
                </a:solidFill>
                <a:latin typeface="Lato"/>
              </a:rPr>
              <a:t> y haz clic en</a:t>
            </a:r>
            <a:r>
              <a:rPr lang="en-US" sz="3000" spc="30">
                <a:solidFill>
                  <a:srgbClr val="C29A74"/>
                </a:solidFill>
                <a:latin typeface="Lato Bold"/>
              </a:rPr>
              <a:t> "OK"</a:t>
            </a:r>
            <a:r>
              <a:rPr lang="en-US" sz="3000" spc="30">
                <a:solidFill>
                  <a:srgbClr val="C29A74"/>
                </a:solidFill>
                <a:latin typeface="Lato"/>
              </a:rPr>
              <a:t> para abrir la consola.</a:t>
            </a: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C29A74"/>
              </a:solidFill>
              <a:latin typeface="Lato"/>
            </a:endParaRP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C29A74"/>
              </a:solidFill>
              <a:latin typeface="Lato"/>
            </a:endParaRP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C29A74"/>
              </a:solidFill>
              <a:latin typeface="Lato"/>
            </a:endParaRP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C29A74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9A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70762"/>
            <a:ext cx="16230600" cy="4987538"/>
            <a:chOff x="0" y="0"/>
            <a:chExt cx="21640800" cy="665005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103495" cy="6650050"/>
              <a:chOff x="0" y="0"/>
              <a:chExt cx="3841242" cy="500528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41242" cy="5005287"/>
              </a:xfrm>
              <a:custGeom>
                <a:avLst/>
                <a:gdLst/>
                <a:ahLst/>
                <a:cxnLst/>
                <a:rect l="l" t="t" r="r" b="b"/>
                <a:pathLst>
                  <a:path w="3841242" h="5005287">
                    <a:moveTo>
                      <a:pt x="0" y="0"/>
                    </a:moveTo>
                    <a:lnTo>
                      <a:pt x="0" y="5005287"/>
                    </a:lnTo>
                    <a:lnTo>
                      <a:pt x="3841242" y="5005287"/>
                    </a:lnTo>
                    <a:lnTo>
                      <a:pt x="3841242" y="0"/>
                    </a:lnTo>
                    <a:lnTo>
                      <a:pt x="0" y="0"/>
                    </a:lnTo>
                    <a:close/>
                    <a:moveTo>
                      <a:pt x="3780282" y="4944326"/>
                    </a:moveTo>
                    <a:lnTo>
                      <a:pt x="59690" y="4944326"/>
                    </a:lnTo>
                    <a:lnTo>
                      <a:pt x="59690" y="59690"/>
                    </a:lnTo>
                    <a:lnTo>
                      <a:pt x="3780282" y="59690"/>
                    </a:lnTo>
                    <a:lnTo>
                      <a:pt x="3780282" y="4944326"/>
                    </a:lnTo>
                    <a:close/>
                  </a:path>
                </a:pathLst>
              </a:custGeom>
              <a:solidFill>
                <a:srgbClr val="532E1D">
                  <a:alpha val="29803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6537305" y="0"/>
              <a:ext cx="5103495" cy="6650050"/>
              <a:chOff x="0" y="0"/>
              <a:chExt cx="3841242" cy="500528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841242" cy="5005287"/>
              </a:xfrm>
              <a:custGeom>
                <a:avLst/>
                <a:gdLst/>
                <a:ahLst/>
                <a:cxnLst/>
                <a:rect l="l" t="t" r="r" b="b"/>
                <a:pathLst>
                  <a:path w="3841242" h="5005287">
                    <a:moveTo>
                      <a:pt x="0" y="0"/>
                    </a:moveTo>
                    <a:lnTo>
                      <a:pt x="0" y="5005287"/>
                    </a:lnTo>
                    <a:lnTo>
                      <a:pt x="3841242" y="5005287"/>
                    </a:lnTo>
                    <a:lnTo>
                      <a:pt x="3841242" y="0"/>
                    </a:lnTo>
                    <a:lnTo>
                      <a:pt x="0" y="0"/>
                    </a:lnTo>
                    <a:close/>
                    <a:moveTo>
                      <a:pt x="3780282" y="4944326"/>
                    </a:moveTo>
                    <a:lnTo>
                      <a:pt x="59690" y="4944326"/>
                    </a:lnTo>
                    <a:lnTo>
                      <a:pt x="59690" y="59690"/>
                    </a:lnTo>
                    <a:lnTo>
                      <a:pt x="3780282" y="59690"/>
                    </a:lnTo>
                    <a:lnTo>
                      <a:pt x="3780282" y="4944326"/>
                    </a:lnTo>
                    <a:close/>
                  </a:path>
                </a:pathLst>
              </a:custGeom>
              <a:solidFill>
                <a:srgbClr val="532E1D">
                  <a:alpha val="29803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512435" y="0"/>
              <a:ext cx="5103495" cy="6650050"/>
              <a:chOff x="0" y="0"/>
              <a:chExt cx="3841242" cy="500528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841242" cy="5005287"/>
              </a:xfrm>
              <a:custGeom>
                <a:avLst/>
                <a:gdLst/>
                <a:ahLst/>
                <a:cxnLst/>
                <a:rect l="l" t="t" r="r" b="b"/>
                <a:pathLst>
                  <a:path w="3841242" h="5005287">
                    <a:moveTo>
                      <a:pt x="0" y="0"/>
                    </a:moveTo>
                    <a:lnTo>
                      <a:pt x="0" y="5005287"/>
                    </a:lnTo>
                    <a:lnTo>
                      <a:pt x="3841242" y="5005287"/>
                    </a:lnTo>
                    <a:lnTo>
                      <a:pt x="3841242" y="0"/>
                    </a:lnTo>
                    <a:lnTo>
                      <a:pt x="0" y="0"/>
                    </a:lnTo>
                    <a:close/>
                    <a:moveTo>
                      <a:pt x="3780282" y="4944326"/>
                    </a:moveTo>
                    <a:lnTo>
                      <a:pt x="59690" y="4944326"/>
                    </a:lnTo>
                    <a:lnTo>
                      <a:pt x="59690" y="59690"/>
                    </a:lnTo>
                    <a:lnTo>
                      <a:pt x="3780282" y="59690"/>
                    </a:lnTo>
                    <a:lnTo>
                      <a:pt x="3780282" y="4944326"/>
                    </a:lnTo>
                    <a:close/>
                  </a:path>
                </a:pathLst>
              </a:custGeom>
              <a:solidFill>
                <a:srgbClr val="532E1D">
                  <a:alpha val="29803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1024870" y="0"/>
              <a:ext cx="5103495" cy="6650050"/>
              <a:chOff x="0" y="0"/>
              <a:chExt cx="3841242" cy="500528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841242" cy="5005287"/>
              </a:xfrm>
              <a:custGeom>
                <a:avLst/>
                <a:gdLst/>
                <a:ahLst/>
                <a:cxnLst/>
                <a:rect l="l" t="t" r="r" b="b"/>
                <a:pathLst>
                  <a:path w="3841242" h="5005287">
                    <a:moveTo>
                      <a:pt x="0" y="0"/>
                    </a:moveTo>
                    <a:lnTo>
                      <a:pt x="0" y="5005287"/>
                    </a:lnTo>
                    <a:lnTo>
                      <a:pt x="3841242" y="5005287"/>
                    </a:lnTo>
                    <a:lnTo>
                      <a:pt x="3841242" y="0"/>
                    </a:lnTo>
                    <a:lnTo>
                      <a:pt x="0" y="0"/>
                    </a:lnTo>
                    <a:close/>
                    <a:moveTo>
                      <a:pt x="3780282" y="4944326"/>
                    </a:moveTo>
                    <a:lnTo>
                      <a:pt x="59690" y="4944326"/>
                    </a:lnTo>
                    <a:lnTo>
                      <a:pt x="59690" y="59690"/>
                    </a:lnTo>
                    <a:lnTo>
                      <a:pt x="3780282" y="59690"/>
                    </a:lnTo>
                    <a:lnTo>
                      <a:pt x="3780282" y="4944326"/>
                    </a:lnTo>
                    <a:close/>
                  </a:path>
                </a:pathLst>
              </a:custGeom>
              <a:solidFill>
                <a:srgbClr val="532E1D">
                  <a:alpha val="29803"/>
                </a:srgbClr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1028700" y="1256880"/>
            <a:ext cx="17846877" cy="1593355"/>
            <a:chOff x="0" y="0"/>
            <a:chExt cx="23795836" cy="2124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3795836" cy="2124474"/>
            </a:xfrm>
            <a:prstGeom prst="rect">
              <a:avLst/>
            </a:prstGeom>
            <a:solidFill>
              <a:srgbClr val="FBFD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85954" y="316206"/>
              <a:ext cx="19807168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00"/>
                </a:lnSpc>
              </a:pPr>
              <a:r>
                <a:rPr lang="en-US" sz="6000" spc="179">
                  <a:solidFill>
                    <a:srgbClr val="C29A74"/>
                  </a:solidFill>
                  <a:latin typeface="Oswald"/>
                </a:rPr>
                <a:t>LA TERMINAL EN LINUX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8680" y="6879406"/>
            <a:ext cx="2604967" cy="200006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9649" y="6879406"/>
            <a:ext cx="2065365" cy="2003658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481776" y="4827574"/>
            <a:ext cx="3009014" cy="3772211"/>
            <a:chOff x="0" y="0"/>
            <a:chExt cx="4012019" cy="502961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4012019" cy="69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 spc="264">
                  <a:solidFill>
                    <a:srgbClr val="FBFDF4"/>
                  </a:solidFill>
                  <a:latin typeface="Lato Italics"/>
                </a:rPr>
                <a:t>Método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64370"/>
              <a:ext cx="4012019" cy="391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BFDF4"/>
                  </a:solidFill>
                  <a:latin typeface="Lato"/>
                </a:rPr>
                <a:t>1.Abre una terminal Linux usando Ctrl + Alt + T (para todas las versiones de Linux)</a:t>
              </a:r>
            </a:p>
            <a:p>
              <a:pPr>
                <a:lnSpc>
                  <a:spcPts val="3900"/>
                </a:lnSpc>
              </a:pPr>
              <a:endParaRPr lang="en-US" sz="2600" spc="26">
                <a:solidFill>
                  <a:srgbClr val="FBFDF4"/>
                </a:solidFill>
                <a:latin typeface="Lato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572330" y="4827574"/>
            <a:ext cx="3009014" cy="2781611"/>
            <a:chOff x="0" y="0"/>
            <a:chExt cx="4012019" cy="370881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4012019" cy="69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 spc="264">
                  <a:solidFill>
                    <a:srgbClr val="FBFDF4"/>
                  </a:solidFill>
                  <a:latin typeface="Lato Italics"/>
                </a:rPr>
                <a:t>Método 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64370"/>
              <a:ext cx="4012019" cy="2595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BFDF4"/>
                  </a:solidFill>
                  <a:latin typeface="Lato"/>
                </a:rPr>
                <a:t>Busca usando el tablero de Ubuntu (Dash)</a:t>
              </a:r>
            </a:p>
            <a:p>
              <a:pPr>
                <a:lnSpc>
                  <a:spcPts val="3900"/>
                </a:lnSpc>
              </a:pPr>
              <a:endParaRPr lang="en-US" sz="2600" spc="26">
                <a:solidFill>
                  <a:srgbClr val="FBFDF4"/>
                </a:solidFill>
                <a:latin typeface="Lato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706656" y="4827574"/>
            <a:ext cx="3009014" cy="1784344"/>
            <a:chOff x="0" y="0"/>
            <a:chExt cx="4012019" cy="237912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4012019" cy="681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2"/>
                </a:lnSpc>
              </a:pPr>
              <a:r>
                <a:rPr lang="en-US" sz="3225" spc="258">
                  <a:solidFill>
                    <a:srgbClr val="FBFDF4"/>
                  </a:solidFill>
                  <a:latin typeface="Lato Italics"/>
                </a:rPr>
                <a:t>Método 3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155480"/>
              <a:ext cx="4012019" cy="1274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BFDF4"/>
                  </a:solidFill>
                  <a:latin typeface="Lato"/>
                </a:rPr>
                <a:t>Navega en el tablero de Ubuntu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840982" y="4827574"/>
            <a:ext cx="3009014" cy="3772211"/>
            <a:chOff x="0" y="0"/>
            <a:chExt cx="4012019" cy="5029615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28575"/>
              <a:ext cx="4012019" cy="69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 spc="264">
                  <a:solidFill>
                    <a:srgbClr val="FBFDF4"/>
                  </a:solidFill>
                  <a:latin typeface="Lato Italics"/>
                </a:rPr>
                <a:t>Método 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164370"/>
              <a:ext cx="4012019" cy="391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BFDF4"/>
                  </a:solidFill>
                  <a:latin typeface="Lato"/>
                </a:rPr>
                <a:t>Usa el comando Ejecutar (Run) abrir la ventana Ejecutar, presiona las teclas ALT + F2.</a:t>
              </a:r>
            </a:p>
            <a:p>
              <a:pPr>
                <a:lnSpc>
                  <a:spcPts val="3900"/>
                </a:lnSpc>
              </a:pPr>
              <a:endParaRPr lang="en-US" sz="2600" spc="26">
                <a:solidFill>
                  <a:srgbClr val="FBFDF4"/>
                </a:solidFill>
                <a:latin typeface="La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12140" y="1030863"/>
            <a:ext cx="9347160" cy="8229600"/>
          </a:xfrm>
          <a:prstGeom prst="rect">
            <a:avLst/>
          </a:prstGeom>
          <a:solidFill>
            <a:srgbClr val="C29A74">
              <a:alpha val="666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4816" r="50022"/>
          <a:stretch>
            <a:fillRect/>
          </a:stretch>
        </p:blipFill>
        <p:spPr>
          <a:xfrm>
            <a:off x="-245307" y="-276048"/>
            <a:ext cx="8406780" cy="10843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799410" y="3049738"/>
            <a:ext cx="7762771" cy="4191851"/>
            <a:chOff x="0" y="0"/>
            <a:chExt cx="10350361" cy="558913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2700"/>
              <a:ext cx="10350358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240">
                  <a:solidFill>
                    <a:srgbClr val="C29A74"/>
                  </a:solidFill>
                  <a:latin typeface="Oswald"/>
                </a:rPr>
                <a:t>LA TERMINAL EN MAC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33110"/>
              <a:ext cx="10350361" cy="3756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0" lvl="1" indent="-269875">
                <a:lnSpc>
                  <a:spcPts val="3825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C29A74"/>
                  </a:solidFill>
                  <a:latin typeface="Lato"/>
                </a:rPr>
                <a:t>Para abrirla, puedes abrir la carpeta Aplicaciones, luego Utilidades y hacer doble clic en Terminal. </a:t>
              </a:r>
            </a:p>
            <a:p>
              <a:pPr marL="539750" lvl="1" indent="-269875">
                <a:lnSpc>
                  <a:spcPts val="3825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C29A74"/>
                  </a:solidFill>
                  <a:latin typeface="Lato"/>
                </a:rPr>
                <a:t>Otra opción es pulsar la tecla Comando y la barra espaciadora para abrir Spotlight, escribir “Terminal” y hacer doble clic en el resultado de la búsqueda.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9A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8460" y="-158853"/>
            <a:ext cx="6417074" cy="5462027"/>
          </a:xfrm>
          <a:prstGeom prst="rect">
            <a:avLst/>
          </a:prstGeom>
          <a:solidFill>
            <a:srgbClr val="FBFDF4"/>
          </a:solidFill>
        </p:spPr>
      </p:sp>
      <p:grpSp>
        <p:nvGrpSpPr>
          <p:cNvPr id="3" name="Group 3"/>
          <p:cNvGrpSpPr/>
          <p:nvPr/>
        </p:nvGrpSpPr>
        <p:grpSpPr>
          <a:xfrm rot="-5400000">
            <a:off x="12037580" y="-4782499"/>
            <a:ext cx="1811589" cy="11376587"/>
            <a:chOff x="0" y="0"/>
            <a:chExt cx="1818036" cy="11417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8036" cy="11417072"/>
            </a:xfrm>
            <a:custGeom>
              <a:avLst/>
              <a:gdLst/>
              <a:ahLst/>
              <a:cxnLst/>
              <a:rect l="l" t="t" r="r" b="b"/>
              <a:pathLst>
                <a:path w="1818036" h="11417072">
                  <a:moveTo>
                    <a:pt x="0" y="0"/>
                  </a:moveTo>
                  <a:lnTo>
                    <a:pt x="0" y="11417072"/>
                  </a:lnTo>
                  <a:lnTo>
                    <a:pt x="1818036" y="11417072"/>
                  </a:lnTo>
                  <a:lnTo>
                    <a:pt x="1818036" y="0"/>
                  </a:lnTo>
                  <a:lnTo>
                    <a:pt x="0" y="0"/>
                  </a:lnTo>
                  <a:close/>
                  <a:moveTo>
                    <a:pt x="1757076" y="11356112"/>
                  </a:moveTo>
                  <a:lnTo>
                    <a:pt x="59690" y="11356112"/>
                  </a:lnTo>
                  <a:lnTo>
                    <a:pt x="59690" y="59690"/>
                  </a:lnTo>
                  <a:lnTo>
                    <a:pt x="1757076" y="59690"/>
                  </a:lnTo>
                  <a:lnTo>
                    <a:pt x="1757076" y="11356112"/>
                  </a:lnTo>
                  <a:close/>
                </a:path>
              </a:pathLst>
            </a:custGeom>
            <a:solidFill>
              <a:srgbClr val="532E1D">
                <a:alpha val="2980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2012545" y="-2679630"/>
            <a:ext cx="1861659" cy="11376587"/>
            <a:chOff x="0" y="0"/>
            <a:chExt cx="1868284" cy="114170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8284" cy="11417072"/>
            </a:xfrm>
            <a:custGeom>
              <a:avLst/>
              <a:gdLst/>
              <a:ahLst/>
              <a:cxnLst/>
              <a:rect l="l" t="t" r="r" b="b"/>
              <a:pathLst>
                <a:path w="1868284" h="11417072">
                  <a:moveTo>
                    <a:pt x="0" y="0"/>
                  </a:moveTo>
                  <a:lnTo>
                    <a:pt x="0" y="11417072"/>
                  </a:lnTo>
                  <a:lnTo>
                    <a:pt x="1868284" y="11417072"/>
                  </a:lnTo>
                  <a:lnTo>
                    <a:pt x="1868284" y="0"/>
                  </a:lnTo>
                  <a:lnTo>
                    <a:pt x="0" y="0"/>
                  </a:lnTo>
                  <a:close/>
                  <a:moveTo>
                    <a:pt x="1807324" y="11356112"/>
                  </a:moveTo>
                  <a:lnTo>
                    <a:pt x="59690" y="11356112"/>
                  </a:lnTo>
                  <a:lnTo>
                    <a:pt x="59690" y="59690"/>
                  </a:lnTo>
                  <a:lnTo>
                    <a:pt x="1807324" y="59690"/>
                  </a:lnTo>
                  <a:lnTo>
                    <a:pt x="1807324" y="11356112"/>
                  </a:lnTo>
                  <a:close/>
                </a:path>
              </a:pathLst>
            </a:custGeom>
            <a:solidFill>
              <a:srgbClr val="532E1D">
                <a:alpha val="29803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12015477" y="-474457"/>
            <a:ext cx="1855795" cy="11376587"/>
            <a:chOff x="0" y="0"/>
            <a:chExt cx="1862399" cy="11417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399" cy="11417072"/>
            </a:xfrm>
            <a:custGeom>
              <a:avLst/>
              <a:gdLst/>
              <a:ahLst/>
              <a:cxnLst/>
              <a:rect l="l" t="t" r="r" b="b"/>
              <a:pathLst>
                <a:path w="1862399" h="11417072">
                  <a:moveTo>
                    <a:pt x="0" y="0"/>
                  </a:moveTo>
                  <a:lnTo>
                    <a:pt x="0" y="11417072"/>
                  </a:lnTo>
                  <a:lnTo>
                    <a:pt x="1862399" y="11417072"/>
                  </a:lnTo>
                  <a:lnTo>
                    <a:pt x="1862399" y="0"/>
                  </a:lnTo>
                  <a:lnTo>
                    <a:pt x="0" y="0"/>
                  </a:lnTo>
                  <a:close/>
                  <a:moveTo>
                    <a:pt x="1801439" y="11356112"/>
                  </a:moveTo>
                  <a:lnTo>
                    <a:pt x="59690" y="11356112"/>
                  </a:lnTo>
                  <a:lnTo>
                    <a:pt x="59690" y="59690"/>
                  </a:lnTo>
                  <a:lnTo>
                    <a:pt x="1801439" y="59690"/>
                  </a:lnTo>
                  <a:lnTo>
                    <a:pt x="1801439" y="11356112"/>
                  </a:lnTo>
                  <a:close/>
                </a:path>
              </a:pathLst>
            </a:custGeom>
            <a:solidFill>
              <a:srgbClr val="532E1D">
                <a:alpha val="29803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12015477" y="1699518"/>
            <a:ext cx="1855795" cy="11376587"/>
            <a:chOff x="0" y="0"/>
            <a:chExt cx="1862399" cy="11417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2399" cy="11417072"/>
            </a:xfrm>
            <a:custGeom>
              <a:avLst/>
              <a:gdLst/>
              <a:ahLst/>
              <a:cxnLst/>
              <a:rect l="l" t="t" r="r" b="b"/>
              <a:pathLst>
                <a:path w="1862399" h="11417072">
                  <a:moveTo>
                    <a:pt x="0" y="0"/>
                  </a:moveTo>
                  <a:lnTo>
                    <a:pt x="0" y="11417072"/>
                  </a:lnTo>
                  <a:lnTo>
                    <a:pt x="1862399" y="11417072"/>
                  </a:lnTo>
                  <a:lnTo>
                    <a:pt x="1862399" y="0"/>
                  </a:lnTo>
                  <a:lnTo>
                    <a:pt x="0" y="0"/>
                  </a:lnTo>
                  <a:close/>
                  <a:moveTo>
                    <a:pt x="1801439" y="11356112"/>
                  </a:moveTo>
                  <a:lnTo>
                    <a:pt x="59690" y="11356112"/>
                  </a:lnTo>
                  <a:lnTo>
                    <a:pt x="59690" y="59690"/>
                  </a:lnTo>
                  <a:lnTo>
                    <a:pt x="1801439" y="59690"/>
                  </a:lnTo>
                  <a:lnTo>
                    <a:pt x="1801439" y="11356112"/>
                  </a:lnTo>
                  <a:close/>
                </a:path>
              </a:pathLst>
            </a:custGeom>
            <a:solidFill>
              <a:srgbClr val="532E1D">
                <a:alpha val="29803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12015477" y="3670809"/>
            <a:ext cx="1855795" cy="11376587"/>
            <a:chOff x="0" y="0"/>
            <a:chExt cx="1862399" cy="114170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2399" cy="11417072"/>
            </a:xfrm>
            <a:custGeom>
              <a:avLst/>
              <a:gdLst/>
              <a:ahLst/>
              <a:cxnLst/>
              <a:rect l="l" t="t" r="r" b="b"/>
              <a:pathLst>
                <a:path w="1862399" h="11417072">
                  <a:moveTo>
                    <a:pt x="0" y="0"/>
                  </a:moveTo>
                  <a:lnTo>
                    <a:pt x="0" y="11417072"/>
                  </a:lnTo>
                  <a:lnTo>
                    <a:pt x="1862399" y="11417072"/>
                  </a:lnTo>
                  <a:lnTo>
                    <a:pt x="1862399" y="0"/>
                  </a:lnTo>
                  <a:lnTo>
                    <a:pt x="0" y="0"/>
                  </a:lnTo>
                  <a:close/>
                  <a:moveTo>
                    <a:pt x="1801439" y="11356112"/>
                  </a:moveTo>
                  <a:lnTo>
                    <a:pt x="59690" y="11356112"/>
                  </a:lnTo>
                  <a:lnTo>
                    <a:pt x="59690" y="59690"/>
                  </a:lnTo>
                  <a:lnTo>
                    <a:pt x="1801439" y="59690"/>
                  </a:lnTo>
                  <a:lnTo>
                    <a:pt x="1801439" y="11356112"/>
                  </a:lnTo>
                  <a:close/>
                </a:path>
              </a:pathLst>
            </a:custGeom>
            <a:solidFill>
              <a:srgbClr val="532E1D">
                <a:alpha val="29803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370376"/>
            <a:ext cx="6268614" cy="417907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85113" y="2076461"/>
            <a:ext cx="405308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6100" spc="244">
                <a:solidFill>
                  <a:srgbClr val="C29A74"/>
                </a:solidFill>
                <a:latin typeface="Oswald"/>
              </a:rPr>
              <a:t>VENTAJAS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63971" y="643064"/>
            <a:ext cx="909382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240">
                <a:solidFill>
                  <a:srgbClr val="FBFDF4"/>
                </a:solidFill>
                <a:latin typeface="Lato Italics"/>
              </a:rPr>
              <a:t>Mayor velocidad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63971" y="2473248"/>
            <a:ext cx="909382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240">
                <a:solidFill>
                  <a:srgbClr val="FBFDF4"/>
                </a:solidFill>
                <a:latin typeface="Lato Italics"/>
              </a:rPr>
              <a:t>Se puede visualizar el contenido </a:t>
            </a:r>
          </a:p>
          <a:p>
            <a:pPr>
              <a:lnSpc>
                <a:spcPts val="3900"/>
              </a:lnSpc>
            </a:pPr>
            <a:r>
              <a:rPr lang="en-US" sz="3000" spc="240">
                <a:solidFill>
                  <a:srgbClr val="FBFDF4"/>
                </a:solidFill>
                <a:latin typeface="Arimo Italics"/>
              </a:rPr>
              <a:t>completo de la interfaz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63971" y="4681353"/>
            <a:ext cx="909382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240">
                <a:solidFill>
                  <a:srgbClr val="FBFDF4"/>
                </a:solidFill>
                <a:latin typeface="Lato Italics"/>
              </a:rPr>
              <a:t>Los comandos siempre funcionan de la misma manera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63971" y="6855328"/>
            <a:ext cx="909382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240">
                <a:solidFill>
                  <a:srgbClr val="FBFDF4"/>
                </a:solidFill>
                <a:latin typeface="Lato Italics"/>
              </a:rPr>
              <a:t>Mayor productividad</a:t>
            </a:r>
          </a:p>
          <a:p>
            <a:pPr>
              <a:lnSpc>
                <a:spcPts val="3900"/>
              </a:lnSpc>
            </a:pPr>
            <a:endParaRPr lang="en-US" sz="3000" spc="240">
              <a:solidFill>
                <a:srgbClr val="FBFDF4"/>
              </a:solidFill>
              <a:latin typeface="Lato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63971" y="8578969"/>
            <a:ext cx="9093823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spc="240">
                <a:solidFill>
                  <a:srgbClr val="FBFDF4"/>
                </a:solidFill>
                <a:latin typeface="Lato Italics"/>
              </a:rPr>
              <a:t>Mayor </a:t>
            </a:r>
            <a:r>
              <a:rPr lang="en-US" sz="3000" u="none" spc="240">
                <a:solidFill>
                  <a:srgbClr val="FBFDF4"/>
                </a:solidFill>
                <a:latin typeface="Lato Italics"/>
              </a:rPr>
              <a:t>control sobre las funciones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 spc="240">
                <a:solidFill>
                  <a:srgbClr val="FBFDF4"/>
                </a:solidFill>
                <a:latin typeface="Lato Italics"/>
              </a:rPr>
              <a:t> del sistema operativo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endParaRPr lang="en-US" sz="3000" u="none" spc="240">
              <a:solidFill>
                <a:srgbClr val="FBFDF4"/>
              </a:solidFill>
              <a:latin typeface="Lato Itali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9A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05283" y="1028700"/>
            <a:ext cx="12854017" cy="8220092"/>
            <a:chOff x="0" y="0"/>
            <a:chExt cx="17138689" cy="1096012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103495" cy="10960123"/>
              <a:chOff x="0" y="0"/>
              <a:chExt cx="3841242" cy="824934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41242" cy="8249345"/>
              </a:xfrm>
              <a:custGeom>
                <a:avLst/>
                <a:gdLst/>
                <a:ahLst/>
                <a:cxnLst/>
                <a:rect l="l" t="t" r="r" b="b"/>
                <a:pathLst>
                  <a:path w="3841242" h="8249345">
                    <a:moveTo>
                      <a:pt x="0" y="0"/>
                    </a:moveTo>
                    <a:lnTo>
                      <a:pt x="0" y="8249345"/>
                    </a:lnTo>
                    <a:lnTo>
                      <a:pt x="3841242" y="8249345"/>
                    </a:lnTo>
                    <a:lnTo>
                      <a:pt x="3841242" y="0"/>
                    </a:lnTo>
                    <a:lnTo>
                      <a:pt x="0" y="0"/>
                    </a:lnTo>
                    <a:close/>
                    <a:moveTo>
                      <a:pt x="3780282" y="8188385"/>
                    </a:moveTo>
                    <a:lnTo>
                      <a:pt x="59690" y="8188385"/>
                    </a:lnTo>
                    <a:lnTo>
                      <a:pt x="59690" y="59690"/>
                    </a:lnTo>
                    <a:lnTo>
                      <a:pt x="3780282" y="59690"/>
                    </a:lnTo>
                    <a:lnTo>
                      <a:pt x="3780282" y="8188385"/>
                    </a:lnTo>
                    <a:close/>
                  </a:path>
                </a:pathLst>
              </a:custGeom>
              <a:solidFill>
                <a:srgbClr val="532E1D">
                  <a:alpha val="29803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12035194" y="0"/>
              <a:ext cx="5103495" cy="10960123"/>
              <a:chOff x="0" y="0"/>
              <a:chExt cx="3841242" cy="824934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841242" cy="8249345"/>
              </a:xfrm>
              <a:custGeom>
                <a:avLst/>
                <a:gdLst/>
                <a:ahLst/>
                <a:cxnLst/>
                <a:rect l="l" t="t" r="r" b="b"/>
                <a:pathLst>
                  <a:path w="3841242" h="8249345">
                    <a:moveTo>
                      <a:pt x="0" y="0"/>
                    </a:moveTo>
                    <a:lnTo>
                      <a:pt x="0" y="8249345"/>
                    </a:lnTo>
                    <a:lnTo>
                      <a:pt x="3841242" y="8249345"/>
                    </a:lnTo>
                    <a:lnTo>
                      <a:pt x="3841242" y="0"/>
                    </a:lnTo>
                    <a:lnTo>
                      <a:pt x="0" y="0"/>
                    </a:lnTo>
                    <a:close/>
                    <a:moveTo>
                      <a:pt x="3780282" y="8188385"/>
                    </a:moveTo>
                    <a:lnTo>
                      <a:pt x="59690" y="8188385"/>
                    </a:lnTo>
                    <a:lnTo>
                      <a:pt x="59690" y="59690"/>
                    </a:lnTo>
                    <a:lnTo>
                      <a:pt x="3780282" y="59690"/>
                    </a:lnTo>
                    <a:lnTo>
                      <a:pt x="3780282" y="8188385"/>
                    </a:lnTo>
                    <a:close/>
                  </a:path>
                </a:pathLst>
              </a:custGeom>
              <a:solidFill>
                <a:srgbClr val="532E1D">
                  <a:alpha val="29803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988415" y="0"/>
              <a:ext cx="5103495" cy="10960123"/>
              <a:chOff x="0" y="0"/>
              <a:chExt cx="3841242" cy="824934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841242" cy="8249345"/>
              </a:xfrm>
              <a:custGeom>
                <a:avLst/>
                <a:gdLst/>
                <a:ahLst/>
                <a:cxnLst/>
                <a:rect l="l" t="t" r="r" b="b"/>
                <a:pathLst>
                  <a:path w="3841242" h="8249345">
                    <a:moveTo>
                      <a:pt x="0" y="0"/>
                    </a:moveTo>
                    <a:lnTo>
                      <a:pt x="0" y="8249345"/>
                    </a:lnTo>
                    <a:lnTo>
                      <a:pt x="3841242" y="8249345"/>
                    </a:lnTo>
                    <a:lnTo>
                      <a:pt x="3841242" y="0"/>
                    </a:lnTo>
                    <a:lnTo>
                      <a:pt x="0" y="0"/>
                    </a:lnTo>
                    <a:close/>
                    <a:moveTo>
                      <a:pt x="3780282" y="8188385"/>
                    </a:moveTo>
                    <a:lnTo>
                      <a:pt x="59690" y="8188385"/>
                    </a:lnTo>
                    <a:lnTo>
                      <a:pt x="59690" y="59690"/>
                    </a:lnTo>
                    <a:lnTo>
                      <a:pt x="3780282" y="59690"/>
                    </a:lnTo>
                    <a:lnTo>
                      <a:pt x="3780282" y="8188385"/>
                    </a:lnTo>
                    <a:close/>
                  </a:path>
                </a:pathLst>
              </a:custGeom>
              <a:solidFill>
                <a:srgbClr val="532E1D">
                  <a:alpha val="29803"/>
                </a:srgbClr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4814587" y="1585512"/>
            <a:ext cx="3009014" cy="4267511"/>
            <a:chOff x="0" y="0"/>
            <a:chExt cx="4012019" cy="56900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4012019" cy="69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 spc="264">
                  <a:solidFill>
                    <a:srgbClr val="FBFDF4"/>
                  </a:solidFill>
                  <a:latin typeface="Lato Italics"/>
                </a:rPr>
                <a:t>Entrada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64370"/>
              <a:ext cx="4012019" cy="4576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BFDF4"/>
                  </a:solidFill>
                  <a:latin typeface="Lato"/>
                </a:rPr>
                <a:t>La entrada estándar (stdin) se refiere al archivo por el que una orden recibe su entrada (por defecto, es el teclado)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5959" y="-602266"/>
            <a:ext cx="1635711" cy="9860566"/>
            <a:chOff x="0" y="0"/>
            <a:chExt cx="2180948" cy="13147421"/>
          </a:xfrm>
        </p:grpSpPr>
        <p:sp>
          <p:nvSpPr>
            <p:cNvPr id="13" name="AutoShape 13"/>
            <p:cNvSpPr/>
            <p:nvPr/>
          </p:nvSpPr>
          <p:spPr>
            <a:xfrm rot="-5400000">
              <a:off x="-5429646" y="5536827"/>
              <a:ext cx="13147421" cy="2073767"/>
            </a:xfrm>
            <a:prstGeom prst="rect">
              <a:avLst/>
            </a:prstGeom>
            <a:solidFill>
              <a:srgbClr val="FBFDF4"/>
            </a:solidFill>
          </p:spPr>
        </p:sp>
        <p:sp>
          <p:nvSpPr>
            <p:cNvPr id="14" name="TextBox 14"/>
            <p:cNvSpPr txBox="1"/>
            <p:nvPr/>
          </p:nvSpPr>
          <p:spPr>
            <a:xfrm rot="-5400000">
              <a:off x="-4146457" y="6098527"/>
              <a:ext cx="10375715" cy="223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50"/>
                </a:lnSpc>
              </a:pPr>
              <a:r>
                <a:rPr lang="en-US" sz="4400" spc="150" dirty="0">
                  <a:solidFill>
                    <a:srgbClr val="C29A74"/>
                  </a:solidFill>
                  <a:latin typeface="Oswald"/>
                </a:rPr>
                <a:t>¿QUÉ PODEMOS HACER CON LA TERMINAL?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84755" y="1585512"/>
            <a:ext cx="3009014" cy="5258111"/>
            <a:chOff x="0" y="0"/>
            <a:chExt cx="4012019" cy="701081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4012019" cy="69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 spc="264">
                  <a:solidFill>
                    <a:srgbClr val="FBFDF4"/>
                  </a:solidFill>
                  <a:latin typeface="Lato Italics"/>
                </a:rPr>
                <a:t>Error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64370"/>
              <a:ext cx="4012019" cy="5897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BFDF4"/>
                  </a:solidFill>
                  <a:latin typeface="Lato"/>
                </a:rPr>
                <a:t>El error estándar (stderr) se refiere al archivo por el que una orden presenta los mensajes que va generando cuando ocurre un error (por defecto, también es la pantalla).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96197" y="1544501"/>
            <a:ext cx="3009014" cy="6744011"/>
            <a:chOff x="0" y="0"/>
            <a:chExt cx="4012019" cy="899201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4012019" cy="69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90"/>
                </a:lnSpc>
              </a:pPr>
              <a:r>
                <a:rPr lang="en-US" sz="3300" spc="264">
                  <a:solidFill>
                    <a:srgbClr val="FBFDF4"/>
                  </a:solidFill>
                  <a:latin typeface="Lato Italics"/>
                </a:rPr>
                <a:t>Salida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64370"/>
              <a:ext cx="4012019" cy="7878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BFDF4"/>
                  </a:solidFill>
                  <a:latin typeface="Lato"/>
                </a:rPr>
                <a:t>La salida estándar (stdout) se refiere al archivo por el que una orden presenta sus resultados (por defecto, es la pantalla o más concretamente la ventana en la que se está ejecutando el intérprete de órdenes).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1990589" y="4004552"/>
            <a:ext cx="10811317" cy="2277896"/>
          </a:xfrm>
          <a:prstGeom prst="rect">
            <a:avLst/>
          </a:prstGeom>
          <a:solidFill>
            <a:srgbClr val="C29A74">
              <a:alpha val="49803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28662"/>
            <a:ext cx="14132143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280">
                <a:solidFill>
                  <a:srgbClr val="C29A74"/>
                </a:solidFill>
                <a:latin typeface="Oswald"/>
              </a:rPr>
              <a:t>NAVEGACIÓN E INTERACCIONES CON FICHEROS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6938508"/>
            <a:ext cx="6515100" cy="2305050"/>
          </a:xfrm>
          <a:prstGeom prst="rect">
            <a:avLst/>
          </a:prstGeom>
          <a:solidFill>
            <a:srgbClr val="C29A74">
              <a:alpha val="6666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1019175" y="3562350"/>
            <a:ext cx="6515100" cy="2305050"/>
          </a:xfrm>
          <a:prstGeom prst="rect">
            <a:avLst/>
          </a:prstGeom>
          <a:solidFill>
            <a:srgbClr val="C29A74">
              <a:alpha val="6666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8629650" y="3562350"/>
            <a:ext cx="6515100" cy="2305050"/>
          </a:xfrm>
          <a:prstGeom prst="rect">
            <a:avLst/>
          </a:prstGeom>
          <a:solidFill>
            <a:srgbClr val="C29A74">
              <a:alpha val="6666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8629650" y="6953250"/>
            <a:ext cx="6515100" cy="2305050"/>
          </a:xfrm>
          <a:prstGeom prst="rect">
            <a:avLst/>
          </a:prstGeom>
          <a:solidFill>
            <a:srgbClr val="C29A74">
              <a:alpha val="6666"/>
            </a:srgbClr>
          </a:solidFill>
        </p:spPr>
      </p:sp>
      <p:grpSp>
        <p:nvGrpSpPr>
          <p:cNvPr id="8" name="Group 8"/>
          <p:cNvGrpSpPr/>
          <p:nvPr/>
        </p:nvGrpSpPr>
        <p:grpSpPr>
          <a:xfrm>
            <a:off x="9184273" y="7576683"/>
            <a:ext cx="5379345" cy="1034614"/>
            <a:chOff x="0" y="0"/>
            <a:chExt cx="7172460" cy="1379485"/>
          </a:xfrm>
        </p:grpSpPr>
        <p:sp>
          <p:nvSpPr>
            <p:cNvPr id="9" name="TextBox 9"/>
            <p:cNvSpPr txBox="1"/>
            <p:nvPr/>
          </p:nvSpPr>
          <p:spPr>
            <a:xfrm>
              <a:off x="2537099" y="-95250"/>
              <a:ext cx="4635361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C29A74"/>
                  </a:solidFill>
                  <a:latin typeface="Lato"/>
                </a:rPr>
                <a:t>Crear o eliminar carpetas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31426"/>
              <a:ext cx="1685073" cy="1348059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77593" y="7417783"/>
            <a:ext cx="1248318" cy="134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84273" y="4200525"/>
            <a:ext cx="856627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79609" y="4200525"/>
            <a:ext cx="1844285" cy="111442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087097" y="4105275"/>
            <a:ext cx="3476521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C29A74"/>
                </a:solidFill>
                <a:latin typeface="Lato"/>
              </a:rPr>
              <a:t>Copiar archivos  y directorios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3178292" y="4852035"/>
            <a:ext cx="820011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288">
                <a:solidFill>
                  <a:srgbClr val="FBFDF4"/>
                </a:solidFill>
                <a:latin typeface="Oswald"/>
              </a:rPr>
              <a:t>LA TERMINAL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2350" y="4391025"/>
            <a:ext cx="347652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C29A74"/>
                </a:solidFill>
                <a:latin typeface="Lato"/>
              </a:rPr>
              <a:t>De tipo informativo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2350" y="7526201"/>
            <a:ext cx="3476521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5"/>
              </a:lnSpc>
            </a:pPr>
            <a:r>
              <a:rPr lang="en-US" sz="2850" spc="28">
                <a:solidFill>
                  <a:srgbClr val="C29A74"/>
                </a:solidFill>
                <a:latin typeface="Lato"/>
              </a:rPr>
              <a:t>Crear o eliminar archivos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48631"/>
            <a:ext cx="18294927" cy="1538369"/>
            <a:chOff x="0" y="0"/>
            <a:chExt cx="23895087" cy="2051158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3895087" cy="2051158"/>
            </a:xfrm>
            <a:prstGeom prst="rect">
              <a:avLst/>
            </a:prstGeom>
            <a:solidFill>
              <a:srgbClr val="C29A7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67377" y="525199"/>
              <a:ext cx="20973423" cy="886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00"/>
                </a:lnSpc>
              </a:pPr>
              <a:r>
                <a:rPr lang="en-US" sz="3800" spc="38" dirty="0">
                  <a:solidFill>
                    <a:srgbClr val="FBFDF4"/>
                  </a:solidFill>
                  <a:latin typeface="Lato"/>
                </a:rPr>
                <a:t>COMANDOS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681" t="9231" b="38643"/>
          <a:stretch>
            <a:fillRect/>
          </a:stretch>
        </p:blipFill>
        <p:spPr>
          <a:xfrm>
            <a:off x="0" y="-117764"/>
            <a:ext cx="18308782" cy="8866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588</Words>
  <Application>Microsoft Office PowerPoint</Application>
  <PresentationFormat>Personalizado</PresentationFormat>
  <Paragraphs>76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Lato Bold</vt:lpstr>
      <vt:lpstr>Arimo Italics</vt:lpstr>
      <vt:lpstr>Arial</vt:lpstr>
      <vt:lpstr>Lato Italics</vt:lpstr>
      <vt:lpstr>Lato</vt:lpstr>
      <vt:lpstr>Arimo</vt:lpstr>
      <vt:lpstr>Oswald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Marrón Foto Historia Educación Presentación</dc:title>
  <cp:lastModifiedBy>Romina Colombo</cp:lastModifiedBy>
  <cp:revision>2</cp:revision>
  <dcterms:created xsi:type="dcterms:W3CDTF">2006-08-16T00:00:00Z</dcterms:created>
  <dcterms:modified xsi:type="dcterms:W3CDTF">2021-04-12T17:23:09Z</dcterms:modified>
  <dc:identifier>DAEbczfHq6U</dc:identifier>
</cp:coreProperties>
</file>